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3" r:id="rId9"/>
    <p:sldId id="266" r:id="rId10"/>
    <p:sldId id="261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4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75" autoAdjust="0"/>
  </p:normalViewPr>
  <p:slideViewPr>
    <p:cSldViewPr snapToGrid="0">
      <p:cViewPr varScale="1">
        <p:scale>
          <a:sx n="107" d="100"/>
          <a:sy n="107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4EC6A-EBA3-42EF-9ECF-F3C5D45D86AC}" type="doc">
      <dgm:prSet loTypeId="urn:microsoft.com/office/officeart/2005/8/layout/arrow3" loCatId="relationship" qsTypeId="urn:microsoft.com/office/officeart/2005/8/quickstyle/simple2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A108F9C0-22C4-4680-8173-40BC8592BFB6}">
      <dgm:prSet phldrT="[Text]" phldr="1"/>
      <dgm:spPr/>
      <dgm:t>
        <a:bodyPr/>
        <a:lstStyle/>
        <a:p>
          <a:endParaRPr lang="en-US"/>
        </a:p>
      </dgm:t>
    </dgm:pt>
    <dgm:pt modelId="{DAC3C7EE-9A0C-41C7-9B84-03304B15BF3B}" type="parTrans" cxnId="{0CC63E14-7A4D-4A66-8C8E-72C8F93A3165}">
      <dgm:prSet/>
      <dgm:spPr/>
      <dgm:t>
        <a:bodyPr/>
        <a:lstStyle/>
        <a:p>
          <a:endParaRPr lang="en-US"/>
        </a:p>
      </dgm:t>
    </dgm:pt>
    <dgm:pt modelId="{469E360A-1AC8-4E62-8F53-1DE0FE633215}" type="sibTrans" cxnId="{0CC63E14-7A4D-4A66-8C8E-72C8F93A3165}">
      <dgm:prSet/>
      <dgm:spPr/>
      <dgm:t>
        <a:bodyPr/>
        <a:lstStyle/>
        <a:p>
          <a:endParaRPr lang="en-US"/>
        </a:p>
      </dgm:t>
    </dgm:pt>
    <dgm:pt modelId="{708FDE1F-C167-458C-A78D-4B07F1F344A6}">
      <dgm:prSet phldrT="[Text]" phldr="1"/>
      <dgm:spPr/>
      <dgm:t>
        <a:bodyPr/>
        <a:lstStyle/>
        <a:p>
          <a:endParaRPr lang="en-US" dirty="0"/>
        </a:p>
      </dgm:t>
    </dgm:pt>
    <dgm:pt modelId="{7E712012-39CE-46B3-B7F5-C3AEA491BD94}" type="sibTrans" cxnId="{902359C9-CDD5-4BCA-B94D-1EABDF980A25}">
      <dgm:prSet/>
      <dgm:spPr/>
      <dgm:t>
        <a:bodyPr/>
        <a:lstStyle/>
        <a:p>
          <a:endParaRPr lang="en-US"/>
        </a:p>
      </dgm:t>
    </dgm:pt>
    <dgm:pt modelId="{2749B845-56F7-4FFC-B561-C7CE3FA399D6}" type="parTrans" cxnId="{902359C9-CDD5-4BCA-B94D-1EABDF980A25}">
      <dgm:prSet/>
      <dgm:spPr/>
      <dgm:t>
        <a:bodyPr/>
        <a:lstStyle/>
        <a:p>
          <a:endParaRPr lang="en-US"/>
        </a:p>
      </dgm:t>
    </dgm:pt>
    <dgm:pt modelId="{49A680A8-59E6-4797-A48F-EEF0466647A3}" type="pres">
      <dgm:prSet presAssocID="{86B4EC6A-EBA3-42EF-9ECF-F3C5D45D86AC}" presName="compositeShape" presStyleCnt="0">
        <dgm:presLayoutVars>
          <dgm:chMax val="2"/>
          <dgm:dir/>
          <dgm:resizeHandles val="exact"/>
        </dgm:presLayoutVars>
      </dgm:prSet>
      <dgm:spPr/>
    </dgm:pt>
    <dgm:pt modelId="{62A56CB8-2030-49F0-8609-0CE6D91F317D}" type="pres">
      <dgm:prSet presAssocID="{86B4EC6A-EBA3-42EF-9ECF-F3C5D45D86AC}" presName="divider" presStyleLbl="fgShp" presStyleIdx="0" presStyleCnt="1"/>
      <dgm:spPr/>
    </dgm:pt>
    <dgm:pt modelId="{8F94945F-23B2-412B-B2CE-628613C95D05}" type="pres">
      <dgm:prSet presAssocID="{708FDE1F-C167-458C-A78D-4B07F1F344A6}" presName="downArrow" presStyleLbl="node1" presStyleIdx="0" presStyleCnt="2"/>
      <dgm:spPr/>
    </dgm:pt>
    <dgm:pt modelId="{28BEC17F-1D70-48C3-B5C4-45F8C23CB950}" type="pres">
      <dgm:prSet presAssocID="{708FDE1F-C167-458C-A78D-4B07F1F344A6}" presName="downArrowText" presStyleLbl="revTx" presStyleIdx="0" presStyleCnt="2">
        <dgm:presLayoutVars>
          <dgm:bulletEnabled val="1"/>
        </dgm:presLayoutVars>
      </dgm:prSet>
      <dgm:spPr/>
    </dgm:pt>
    <dgm:pt modelId="{20D3D044-B4FA-4F82-BD11-ABA0B598912F}" type="pres">
      <dgm:prSet presAssocID="{A108F9C0-22C4-4680-8173-40BC8592BFB6}" presName="upArrow" presStyleLbl="node1" presStyleIdx="1" presStyleCnt="2"/>
      <dgm:spPr/>
    </dgm:pt>
    <dgm:pt modelId="{8348D7E3-1335-4E90-810E-4A3873486A9D}" type="pres">
      <dgm:prSet presAssocID="{A108F9C0-22C4-4680-8173-40BC8592BFB6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CC63E14-7A4D-4A66-8C8E-72C8F93A3165}" srcId="{86B4EC6A-EBA3-42EF-9ECF-F3C5D45D86AC}" destId="{A108F9C0-22C4-4680-8173-40BC8592BFB6}" srcOrd="1" destOrd="0" parTransId="{DAC3C7EE-9A0C-41C7-9B84-03304B15BF3B}" sibTransId="{469E360A-1AC8-4E62-8F53-1DE0FE633215}"/>
    <dgm:cxn modelId="{74AAD394-4A51-401C-8F90-43D9CF977BFE}" type="presOf" srcId="{A108F9C0-22C4-4680-8173-40BC8592BFB6}" destId="{8348D7E3-1335-4E90-810E-4A3873486A9D}" srcOrd="0" destOrd="0" presId="urn:microsoft.com/office/officeart/2005/8/layout/arrow3"/>
    <dgm:cxn modelId="{6FED17A5-161E-48A1-B4F4-1CA7D93305A7}" type="presOf" srcId="{86B4EC6A-EBA3-42EF-9ECF-F3C5D45D86AC}" destId="{49A680A8-59E6-4797-A48F-EEF0466647A3}" srcOrd="0" destOrd="0" presId="urn:microsoft.com/office/officeart/2005/8/layout/arrow3"/>
    <dgm:cxn modelId="{AA554FB6-BE15-4347-BEE3-B908CA0ECBF0}" type="presOf" srcId="{708FDE1F-C167-458C-A78D-4B07F1F344A6}" destId="{28BEC17F-1D70-48C3-B5C4-45F8C23CB950}" srcOrd="0" destOrd="0" presId="urn:microsoft.com/office/officeart/2005/8/layout/arrow3"/>
    <dgm:cxn modelId="{902359C9-CDD5-4BCA-B94D-1EABDF980A25}" srcId="{86B4EC6A-EBA3-42EF-9ECF-F3C5D45D86AC}" destId="{708FDE1F-C167-458C-A78D-4B07F1F344A6}" srcOrd="0" destOrd="0" parTransId="{2749B845-56F7-4FFC-B561-C7CE3FA399D6}" sibTransId="{7E712012-39CE-46B3-B7F5-C3AEA491BD94}"/>
    <dgm:cxn modelId="{B4BB7623-9E85-4663-AA00-F47BE326810F}" type="presParOf" srcId="{49A680A8-59E6-4797-A48F-EEF0466647A3}" destId="{62A56CB8-2030-49F0-8609-0CE6D91F317D}" srcOrd="0" destOrd="0" presId="urn:microsoft.com/office/officeart/2005/8/layout/arrow3"/>
    <dgm:cxn modelId="{8B83EAE9-8792-4698-9778-54C048FB7510}" type="presParOf" srcId="{49A680A8-59E6-4797-A48F-EEF0466647A3}" destId="{8F94945F-23B2-412B-B2CE-628613C95D05}" srcOrd="1" destOrd="0" presId="urn:microsoft.com/office/officeart/2005/8/layout/arrow3"/>
    <dgm:cxn modelId="{04B74E37-648A-45F0-BEBF-BAC278352EA7}" type="presParOf" srcId="{49A680A8-59E6-4797-A48F-EEF0466647A3}" destId="{28BEC17F-1D70-48C3-B5C4-45F8C23CB950}" srcOrd="2" destOrd="0" presId="urn:microsoft.com/office/officeart/2005/8/layout/arrow3"/>
    <dgm:cxn modelId="{70890222-E849-4837-BF2C-F7212160E7B4}" type="presParOf" srcId="{49A680A8-59E6-4797-A48F-EEF0466647A3}" destId="{20D3D044-B4FA-4F82-BD11-ABA0B598912F}" srcOrd="3" destOrd="0" presId="urn:microsoft.com/office/officeart/2005/8/layout/arrow3"/>
    <dgm:cxn modelId="{AA54DE99-08FA-403A-98DF-27FAA201FD6F}" type="presParOf" srcId="{49A680A8-59E6-4797-A48F-EEF0466647A3}" destId="{8348D7E3-1335-4E90-810E-4A3873486A9D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EB3A8F-B6EE-44E7-9450-35083F499BE2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C64E2C3-305D-490B-8D38-E3B11442C2A0}">
      <dgm:prSet phldrT="[Text]"/>
      <dgm:spPr/>
      <dgm:t>
        <a:bodyPr/>
        <a:lstStyle/>
        <a:p>
          <a:r>
            <a:rPr lang="en-US" dirty="0"/>
            <a:t>Positive</a:t>
          </a:r>
        </a:p>
      </dgm:t>
    </dgm:pt>
    <dgm:pt modelId="{DB14F776-2BE8-4D41-82B6-2A3631A1B841}" type="parTrans" cxnId="{224E334B-C0DE-4CB3-8C26-5264AB2AEA57}">
      <dgm:prSet/>
      <dgm:spPr/>
      <dgm:t>
        <a:bodyPr/>
        <a:lstStyle/>
        <a:p>
          <a:endParaRPr lang="en-US"/>
        </a:p>
      </dgm:t>
    </dgm:pt>
    <dgm:pt modelId="{E3F1C304-6486-432E-BE59-F84985AEB3F1}" type="sibTrans" cxnId="{224E334B-C0DE-4CB3-8C26-5264AB2AEA57}">
      <dgm:prSet/>
      <dgm:spPr/>
      <dgm:t>
        <a:bodyPr/>
        <a:lstStyle/>
        <a:p>
          <a:endParaRPr lang="en-US"/>
        </a:p>
      </dgm:t>
    </dgm:pt>
    <dgm:pt modelId="{1376F350-67BE-4A75-B834-62734C0877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Stock sentiment analysis can be used to determine investors' opinions of a specific stock or asset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Create efficient allocation of capital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Promote collaboration / research sharing for medium or small size company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Hint a future price action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Use as a marketing tool to promote company visions / plan 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Cost effective / spread out messages in matter of seconds / open 24 hours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</dgm:t>
    </dgm:pt>
    <dgm:pt modelId="{F32EBF8A-4AD0-4A37-8AA1-2EFADC4C7B12}" type="parTrans" cxnId="{2F47D670-243F-4C78-82AE-73C61CC79CDA}">
      <dgm:prSet/>
      <dgm:spPr/>
      <dgm:t>
        <a:bodyPr/>
        <a:lstStyle/>
        <a:p>
          <a:endParaRPr lang="en-US"/>
        </a:p>
      </dgm:t>
    </dgm:pt>
    <dgm:pt modelId="{BA6BF9B2-7F4F-46A4-A310-E471A7466B6F}" type="sibTrans" cxnId="{2F47D670-243F-4C78-82AE-73C61CC79CDA}">
      <dgm:prSet/>
      <dgm:spPr/>
      <dgm:t>
        <a:bodyPr/>
        <a:lstStyle/>
        <a:p>
          <a:endParaRPr lang="en-US"/>
        </a:p>
      </dgm:t>
    </dgm:pt>
    <dgm:pt modelId="{8FA3B885-A8A0-4E68-AE2C-A9F2EEB9DFEF}">
      <dgm:prSet phldrT="[Text]"/>
      <dgm:spPr/>
      <dgm:t>
        <a:bodyPr/>
        <a:lstStyle/>
        <a:p>
          <a:r>
            <a:rPr lang="en-US" dirty="0"/>
            <a:t>Negative</a:t>
          </a:r>
        </a:p>
      </dgm:t>
    </dgm:pt>
    <dgm:pt modelId="{3FB4C967-0751-4114-8748-71581A8AA1C4}" type="parTrans" cxnId="{543BB27C-9429-4007-98B1-265ECED57D88}">
      <dgm:prSet/>
      <dgm:spPr/>
      <dgm:t>
        <a:bodyPr/>
        <a:lstStyle/>
        <a:p>
          <a:endParaRPr lang="en-US"/>
        </a:p>
      </dgm:t>
    </dgm:pt>
    <dgm:pt modelId="{D846EA4E-F1AA-4053-A18E-275E300AE8F4}" type="sibTrans" cxnId="{543BB27C-9429-4007-98B1-265ECED57D88}">
      <dgm:prSet/>
      <dgm:spPr/>
      <dgm:t>
        <a:bodyPr/>
        <a:lstStyle/>
        <a:p>
          <a:endParaRPr lang="en-US"/>
        </a:p>
      </dgm:t>
    </dgm:pt>
    <dgm:pt modelId="{426010C5-3180-4C21-B3B1-FA2F2234FAA9}">
      <dgm:prSet phldrT="[Text]" custT="1"/>
      <dgm:spPr/>
      <dgm:t>
        <a:bodyPr/>
        <a:lstStyle/>
        <a:p>
          <a:r>
            <a:rPr lang="en-US" sz="1400" dirty="0"/>
            <a:t>No boundary / hard to control</a:t>
          </a:r>
        </a:p>
        <a:p>
          <a:endParaRPr lang="en-US" sz="1400" dirty="0"/>
        </a:p>
        <a:p>
          <a:r>
            <a:rPr lang="en-US" sz="1400" dirty="0"/>
            <a:t>Speculative mania with explosive Impact </a:t>
          </a:r>
        </a:p>
        <a:p>
          <a:endParaRPr lang="en-US" sz="1400" dirty="0"/>
        </a:p>
        <a:p>
          <a:r>
            <a:rPr lang="en-US" sz="1400" dirty="0"/>
            <a:t>Cost increase – monitor the activity </a:t>
          </a:r>
        </a:p>
      </dgm:t>
    </dgm:pt>
    <dgm:pt modelId="{05AB5D35-0774-4776-B256-993D78BB65B2}" type="parTrans" cxnId="{212B8E1F-D2FC-48C6-960C-36D8EAD4DD22}">
      <dgm:prSet/>
      <dgm:spPr/>
      <dgm:t>
        <a:bodyPr/>
        <a:lstStyle/>
        <a:p>
          <a:endParaRPr lang="en-US"/>
        </a:p>
      </dgm:t>
    </dgm:pt>
    <dgm:pt modelId="{926E6C6F-5A6B-431B-8CA8-8CD620B41D30}" type="sibTrans" cxnId="{212B8E1F-D2FC-48C6-960C-36D8EAD4DD22}">
      <dgm:prSet/>
      <dgm:spPr/>
      <dgm:t>
        <a:bodyPr/>
        <a:lstStyle/>
        <a:p>
          <a:endParaRPr lang="en-US"/>
        </a:p>
      </dgm:t>
    </dgm:pt>
    <dgm:pt modelId="{43583936-BE2E-4A42-BDD7-B1F8D780A152}" type="pres">
      <dgm:prSet presAssocID="{33EB3A8F-B6EE-44E7-9450-35083F499BE2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ED34DFC-5A96-4004-A633-CE7D2D54910C}" type="pres">
      <dgm:prSet presAssocID="{33EB3A8F-B6EE-44E7-9450-35083F499BE2}" presName="Background" presStyleLbl="node1" presStyleIdx="0" presStyleCnt="1" custScaleY="155080"/>
      <dgm:spPr/>
    </dgm:pt>
    <dgm:pt modelId="{1CA7571A-7FA6-43F8-9960-659F759D15F8}" type="pres">
      <dgm:prSet presAssocID="{33EB3A8F-B6EE-44E7-9450-35083F499BE2}" presName="Divider" presStyleLbl="callout" presStyleIdx="0" presStyleCnt="1"/>
      <dgm:spPr/>
    </dgm:pt>
    <dgm:pt modelId="{54B36BEB-B805-430A-A71D-5A401F0B1289}" type="pres">
      <dgm:prSet presAssocID="{33EB3A8F-B6EE-44E7-9450-35083F499BE2}" presName="ChildText1" presStyleLbl="revTx" presStyleIdx="0" presStyleCnt="0" custScaleY="89112" custLinFactNeighborY="-31112">
        <dgm:presLayoutVars>
          <dgm:chMax val="0"/>
          <dgm:chPref val="0"/>
          <dgm:bulletEnabled val="1"/>
        </dgm:presLayoutVars>
      </dgm:prSet>
      <dgm:spPr/>
    </dgm:pt>
    <dgm:pt modelId="{AFF5B524-E311-4862-8C03-B4F86BD086FB}" type="pres">
      <dgm:prSet presAssocID="{33EB3A8F-B6EE-44E7-9450-35083F499BE2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332A6F-3607-4AB8-A888-F19CF85FA8C6}" type="pres">
      <dgm:prSet presAssocID="{33EB3A8F-B6EE-44E7-9450-35083F499BE2}" presName="ParentText1" presStyleLbl="revTx" presStyleIdx="0" presStyleCnt="0">
        <dgm:presLayoutVars>
          <dgm:chMax val="1"/>
          <dgm:chPref val="1"/>
        </dgm:presLayoutVars>
      </dgm:prSet>
      <dgm:spPr/>
    </dgm:pt>
    <dgm:pt modelId="{A2607331-25FF-497A-A578-76EA60891878}" type="pres">
      <dgm:prSet presAssocID="{33EB3A8F-B6EE-44E7-9450-35083F499BE2}" presName="ParentShape1" presStyleLbl="alignImgPlace1" presStyleIdx="0" presStyleCnt="2" custScaleX="197842">
        <dgm:presLayoutVars/>
      </dgm:prSet>
      <dgm:spPr/>
    </dgm:pt>
    <dgm:pt modelId="{B80409DC-E99D-437F-8C76-FDFE493D70BB}" type="pres">
      <dgm:prSet presAssocID="{33EB3A8F-B6EE-44E7-9450-35083F499BE2}" presName="ParentText2" presStyleLbl="revTx" presStyleIdx="0" presStyleCnt="0">
        <dgm:presLayoutVars>
          <dgm:chMax val="1"/>
          <dgm:chPref val="1"/>
        </dgm:presLayoutVars>
      </dgm:prSet>
      <dgm:spPr/>
    </dgm:pt>
    <dgm:pt modelId="{CA490437-1E47-4B2B-B167-5E9E2BC2BBF8}" type="pres">
      <dgm:prSet presAssocID="{33EB3A8F-B6EE-44E7-9450-35083F499BE2}" presName="ParentShape2" presStyleLbl="alignImgPlace1" presStyleIdx="1" presStyleCnt="2" custScaleX="194753">
        <dgm:presLayoutVars/>
      </dgm:prSet>
      <dgm:spPr/>
    </dgm:pt>
  </dgm:ptLst>
  <dgm:cxnLst>
    <dgm:cxn modelId="{AE2D9A07-3006-4B77-B0F4-481DB77C8EED}" type="presOf" srcId="{8FA3B885-A8A0-4E68-AE2C-A9F2EEB9DFEF}" destId="{B80409DC-E99D-437F-8C76-FDFE493D70BB}" srcOrd="0" destOrd="0" presId="urn:microsoft.com/office/officeart/2009/3/layout/OpposingIdeas"/>
    <dgm:cxn modelId="{212B8E1F-D2FC-48C6-960C-36D8EAD4DD22}" srcId="{8FA3B885-A8A0-4E68-AE2C-A9F2EEB9DFEF}" destId="{426010C5-3180-4C21-B3B1-FA2F2234FAA9}" srcOrd="0" destOrd="0" parTransId="{05AB5D35-0774-4776-B256-993D78BB65B2}" sibTransId="{926E6C6F-5A6B-431B-8CA8-8CD620B41D30}"/>
    <dgm:cxn modelId="{224E334B-C0DE-4CB3-8C26-5264AB2AEA57}" srcId="{33EB3A8F-B6EE-44E7-9450-35083F499BE2}" destId="{4C64E2C3-305D-490B-8D38-E3B11442C2A0}" srcOrd="0" destOrd="0" parTransId="{DB14F776-2BE8-4D41-82B6-2A3631A1B841}" sibTransId="{E3F1C304-6486-432E-BE59-F84985AEB3F1}"/>
    <dgm:cxn modelId="{0A7E686C-49E9-4D4F-84FF-D54AF4A44E22}" type="presOf" srcId="{4C64E2C3-305D-490B-8D38-E3B11442C2A0}" destId="{DF332A6F-3607-4AB8-A888-F19CF85FA8C6}" srcOrd="0" destOrd="0" presId="urn:microsoft.com/office/officeart/2009/3/layout/OpposingIdeas"/>
    <dgm:cxn modelId="{2F47D670-243F-4C78-82AE-73C61CC79CDA}" srcId="{4C64E2C3-305D-490B-8D38-E3B11442C2A0}" destId="{1376F350-67BE-4A75-B834-62734C087766}" srcOrd="0" destOrd="0" parTransId="{F32EBF8A-4AD0-4A37-8AA1-2EFADC4C7B12}" sibTransId="{BA6BF9B2-7F4F-46A4-A310-E471A7466B6F}"/>
    <dgm:cxn modelId="{02513B55-B61A-4218-94D7-97793C977069}" type="presOf" srcId="{1376F350-67BE-4A75-B834-62734C087766}" destId="{54B36BEB-B805-430A-A71D-5A401F0B1289}" srcOrd="0" destOrd="0" presId="urn:microsoft.com/office/officeart/2009/3/layout/OpposingIdeas"/>
    <dgm:cxn modelId="{543BB27C-9429-4007-98B1-265ECED57D88}" srcId="{33EB3A8F-B6EE-44E7-9450-35083F499BE2}" destId="{8FA3B885-A8A0-4E68-AE2C-A9F2EEB9DFEF}" srcOrd="1" destOrd="0" parTransId="{3FB4C967-0751-4114-8748-71581A8AA1C4}" sibTransId="{D846EA4E-F1AA-4053-A18E-275E300AE8F4}"/>
    <dgm:cxn modelId="{CA4E19AD-2B6E-4B33-8C3F-8F52BE6AC209}" type="presOf" srcId="{33EB3A8F-B6EE-44E7-9450-35083F499BE2}" destId="{43583936-BE2E-4A42-BDD7-B1F8D780A152}" srcOrd="0" destOrd="0" presId="urn:microsoft.com/office/officeart/2009/3/layout/OpposingIdeas"/>
    <dgm:cxn modelId="{6912F8B7-8E2E-4D9F-BC24-9BD34E17A2D0}" type="presOf" srcId="{8FA3B885-A8A0-4E68-AE2C-A9F2EEB9DFEF}" destId="{CA490437-1E47-4B2B-B167-5E9E2BC2BBF8}" srcOrd="1" destOrd="0" presId="urn:microsoft.com/office/officeart/2009/3/layout/OpposingIdeas"/>
    <dgm:cxn modelId="{4965B5E2-3830-4189-BAF9-0D1EFF7D52A0}" type="presOf" srcId="{4C64E2C3-305D-490B-8D38-E3B11442C2A0}" destId="{A2607331-25FF-497A-A578-76EA60891878}" srcOrd="1" destOrd="0" presId="urn:microsoft.com/office/officeart/2009/3/layout/OpposingIdeas"/>
    <dgm:cxn modelId="{63DC34FD-63A7-4151-868A-C910458B1D96}" type="presOf" srcId="{426010C5-3180-4C21-B3B1-FA2F2234FAA9}" destId="{AFF5B524-E311-4862-8C03-B4F86BD086FB}" srcOrd="0" destOrd="0" presId="urn:microsoft.com/office/officeart/2009/3/layout/OpposingIdeas"/>
    <dgm:cxn modelId="{A995FCF1-2818-49B3-9C86-3A547F018B8B}" type="presParOf" srcId="{43583936-BE2E-4A42-BDD7-B1F8D780A152}" destId="{FED34DFC-5A96-4004-A633-CE7D2D54910C}" srcOrd="0" destOrd="0" presId="urn:microsoft.com/office/officeart/2009/3/layout/OpposingIdeas"/>
    <dgm:cxn modelId="{4FDDBD0A-510F-4A83-A2C1-DA1146C695D4}" type="presParOf" srcId="{43583936-BE2E-4A42-BDD7-B1F8D780A152}" destId="{1CA7571A-7FA6-43F8-9960-659F759D15F8}" srcOrd="1" destOrd="0" presId="urn:microsoft.com/office/officeart/2009/3/layout/OpposingIdeas"/>
    <dgm:cxn modelId="{EE5AB7AE-D22D-4C8C-A276-B66D5F5B47C2}" type="presParOf" srcId="{43583936-BE2E-4A42-BDD7-B1F8D780A152}" destId="{54B36BEB-B805-430A-A71D-5A401F0B1289}" srcOrd="2" destOrd="0" presId="urn:microsoft.com/office/officeart/2009/3/layout/OpposingIdeas"/>
    <dgm:cxn modelId="{6C063787-EC5D-4E0B-8198-C9ED9F36F5F8}" type="presParOf" srcId="{43583936-BE2E-4A42-BDD7-B1F8D780A152}" destId="{AFF5B524-E311-4862-8C03-B4F86BD086FB}" srcOrd="3" destOrd="0" presId="urn:microsoft.com/office/officeart/2009/3/layout/OpposingIdeas"/>
    <dgm:cxn modelId="{34C1B05D-8F66-4188-86EA-7643D1C137F8}" type="presParOf" srcId="{43583936-BE2E-4A42-BDD7-B1F8D780A152}" destId="{DF332A6F-3607-4AB8-A888-F19CF85FA8C6}" srcOrd="4" destOrd="0" presId="urn:microsoft.com/office/officeart/2009/3/layout/OpposingIdeas"/>
    <dgm:cxn modelId="{BE312247-8807-4BF5-BC6B-35489EAC46B5}" type="presParOf" srcId="{43583936-BE2E-4A42-BDD7-B1F8D780A152}" destId="{A2607331-25FF-497A-A578-76EA60891878}" srcOrd="5" destOrd="0" presId="urn:microsoft.com/office/officeart/2009/3/layout/OpposingIdeas"/>
    <dgm:cxn modelId="{E26132ED-F9AF-4909-9B1D-0342EC3D8CF5}" type="presParOf" srcId="{43583936-BE2E-4A42-BDD7-B1F8D780A152}" destId="{B80409DC-E99D-437F-8C76-FDFE493D70BB}" srcOrd="6" destOrd="0" presId="urn:microsoft.com/office/officeart/2009/3/layout/OpposingIdeas"/>
    <dgm:cxn modelId="{D0E83FAE-724D-48B3-8CEA-455EB1AF064A}" type="presParOf" srcId="{43583936-BE2E-4A42-BDD7-B1F8D780A152}" destId="{CA490437-1E47-4B2B-B167-5E9E2BC2BBF8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6CB8-2030-49F0-8609-0CE6D91F317D}">
      <dsp:nvSpPr>
        <dsp:cNvPr id="0" name=""/>
        <dsp:cNvSpPr/>
      </dsp:nvSpPr>
      <dsp:spPr>
        <a:xfrm rot="21300000">
          <a:off x="20932" y="2203957"/>
          <a:ext cx="6779375" cy="776340"/>
        </a:xfrm>
        <a:prstGeom prst="mathMinu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94945F-23B2-412B-B2CE-628613C95D05}">
      <dsp:nvSpPr>
        <dsp:cNvPr id="0" name=""/>
        <dsp:cNvSpPr/>
      </dsp:nvSpPr>
      <dsp:spPr>
        <a:xfrm>
          <a:off x="818548" y="259212"/>
          <a:ext cx="2046372" cy="2073702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BEC17F-1D70-48C3-B5C4-45F8C23CB950}">
      <dsp:nvSpPr>
        <dsp:cNvPr id="0" name=""/>
        <dsp:cNvSpPr/>
      </dsp:nvSpPr>
      <dsp:spPr>
        <a:xfrm>
          <a:off x="3615257" y="0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3615257" y="0"/>
        <a:ext cx="2182796" cy="2177387"/>
      </dsp:txXfrm>
    </dsp:sp>
    <dsp:sp modelId="{20D3D044-B4FA-4F82-BD11-ABA0B598912F}">
      <dsp:nvSpPr>
        <dsp:cNvPr id="0" name=""/>
        <dsp:cNvSpPr/>
      </dsp:nvSpPr>
      <dsp:spPr>
        <a:xfrm>
          <a:off x="3956319" y="2851340"/>
          <a:ext cx="2046372" cy="2073702"/>
        </a:xfrm>
        <a:prstGeom prst="upArrow">
          <a:avLst/>
        </a:prstGeom>
        <a:solidFill>
          <a:schemeClr val="accent3">
            <a:hueOff val="-280837"/>
            <a:satOff val="-7592"/>
            <a:lumOff val="-1568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48D7E3-1335-4E90-810E-4A3873486A9D}">
      <dsp:nvSpPr>
        <dsp:cNvPr id="0" name=""/>
        <dsp:cNvSpPr/>
      </dsp:nvSpPr>
      <dsp:spPr>
        <a:xfrm>
          <a:off x="1023186" y="3006867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023186" y="3006867"/>
        <a:ext cx="2182796" cy="21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4DFC-5A96-4004-A633-CE7D2D54910C}">
      <dsp:nvSpPr>
        <dsp:cNvPr id="0" name=""/>
        <dsp:cNvSpPr/>
      </dsp:nvSpPr>
      <dsp:spPr>
        <a:xfrm>
          <a:off x="1655887" y="-63745"/>
          <a:ext cx="6650330" cy="5546157"/>
        </a:xfrm>
        <a:prstGeom prst="round2DiagRect">
          <a:avLst>
            <a:gd name="adj1" fmla="val 0"/>
            <a:gd name="adj2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7571A-7FA6-43F8-9960-659F759D15F8}">
      <dsp:nvSpPr>
        <dsp:cNvPr id="0" name=""/>
        <dsp:cNvSpPr/>
      </dsp:nvSpPr>
      <dsp:spPr>
        <a:xfrm>
          <a:off x="4981052" y="1300480"/>
          <a:ext cx="886" cy="2817706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36BEB-B805-430A-A71D-5A401F0B1289}">
      <dsp:nvSpPr>
        <dsp:cNvPr id="0" name=""/>
        <dsp:cNvSpPr/>
      </dsp:nvSpPr>
      <dsp:spPr>
        <a:xfrm>
          <a:off x="1877565" y="413223"/>
          <a:ext cx="2881809" cy="27040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Stock sentiment analysis can be used to determine investors' opinions of a specific stock or asset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Create efficient allocation of capital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Promote collaboration / research sharing for medium or small size company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Hint a future price action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Use as a marketing tool to promote company visions / plan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Cost effective / spread out messages in matter of seconds / open 24 hours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</dsp:txBody>
      <dsp:txXfrm>
        <a:off x="1877565" y="413223"/>
        <a:ext cx="2881809" cy="2704062"/>
      </dsp:txXfrm>
    </dsp:sp>
    <dsp:sp modelId="{AFF5B524-E311-4862-8C03-B4F86BD086FB}">
      <dsp:nvSpPr>
        <dsp:cNvPr id="0" name=""/>
        <dsp:cNvSpPr/>
      </dsp:nvSpPr>
      <dsp:spPr>
        <a:xfrm>
          <a:off x="5202730" y="1192106"/>
          <a:ext cx="2881809" cy="30344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boundary / hard to control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Speculative mania with explosive Impact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Cost increase – monitor the activity </a:t>
          </a:r>
        </a:p>
      </dsp:txBody>
      <dsp:txXfrm>
        <a:off x="5202730" y="1192106"/>
        <a:ext cx="2881809" cy="3034453"/>
      </dsp:txXfrm>
    </dsp:sp>
    <dsp:sp modelId="{A2607331-25FF-497A-A578-76EA60891878}">
      <dsp:nvSpPr>
        <dsp:cNvPr id="0" name=""/>
        <dsp:cNvSpPr/>
      </dsp:nvSpPr>
      <dsp:spPr>
        <a:xfrm rot="16200000">
          <a:off x="-849026" y="854291"/>
          <a:ext cx="3901440" cy="2192857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Positive</a:t>
          </a:r>
        </a:p>
      </dsp:txBody>
      <dsp:txXfrm>
        <a:off x="-517610" y="1735785"/>
        <a:ext cx="3238608" cy="1092701"/>
      </dsp:txXfrm>
    </dsp:sp>
    <dsp:sp modelId="{CA490437-1E47-4B2B-B167-5E9E2BC2BBF8}">
      <dsp:nvSpPr>
        <dsp:cNvPr id="0" name=""/>
        <dsp:cNvSpPr/>
      </dsp:nvSpPr>
      <dsp:spPr>
        <a:xfrm rot="5400000">
          <a:off x="6909691" y="2388637"/>
          <a:ext cx="3901440" cy="2158619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Negative</a:t>
          </a:r>
        </a:p>
      </dsp:txBody>
      <dsp:txXfrm>
        <a:off x="7235933" y="2603886"/>
        <a:ext cx="3248957" cy="107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media freak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Friend Zone: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403B7-9AB0-4815-ACFD-2296A41BF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87" y="884322"/>
            <a:ext cx="5000124" cy="341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A7B91-5496-4FC1-BC1C-183C2BC80AD7}"/>
              </a:ext>
            </a:extLst>
          </p:cNvPr>
          <p:cNvSpPr txBox="1"/>
          <p:nvPr/>
        </p:nvSpPr>
        <p:spPr>
          <a:xfrm>
            <a:off x="5450305" y="884322"/>
            <a:ext cx="649003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price (open/high/low/close)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trade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– </a:t>
            </a:r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sz="1400" dirty="0"/>
              <a:t>Rectified Linear Unit)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 - Tanh </a:t>
            </a:r>
            <a:r>
              <a:rPr lang="en-US" sz="1600" dirty="0"/>
              <a:t>(s - shaped)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mean_squared_error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Overfits-the training loss is way smaller than the testing loss.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98A46F-34C9-447E-9DD8-3C87092C4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904240"/>
              </p:ext>
            </p:extLst>
          </p:nvPr>
        </p:nvGraphicFramePr>
        <p:xfrm>
          <a:off x="120732" y="792128"/>
          <a:ext cx="99449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90883CB-B336-4918-82E5-711D7D52C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3941" y="289311"/>
            <a:ext cx="2996540" cy="2996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AED13E-2DC4-44CE-A7FB-AC206DE58FDE}"/>
              </a:ext>
            </a:extLst>
          </p:cNvPr>
          <p:cNvSpPr txBox="1"/>
          <p:nvPr/>
        </p:nvSpPr>
        <p:spPr>
          <a:xfrm>
            <a:off x="8888987" y="368756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B4F84A-056B-44C3-B3B8-10C908AF5B47}"/>
              </a:ext>
            </a:extLst>
          </p:cNvPr>
          <p:cNvSpPr/>
          <p:nvPr/>
        </p:nvSpPr>
        <p:spPr>
          <a:xfrm>
            <a:off x="1278105" y="1046273"/>
            <a:ext cx="62686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M</a:t>
            </a: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A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D4DA5-054D-4D62-9C83-D94C6F50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59" y="2093272"/>
            <a:ext cx="3468708" cy="371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BA11A-47E3-4C94-A445-6B9E97AE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71" y="3721280"/>
            <a:ext cx="2996540" cy="2996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F9524-8743-44D8-BE27-DAFC797DE601}"/>
              </a:ext>
            </a:extLst>
          </p:cNvPr>
          <p:cNvSpPr txBox="1"/>
          <p:nvPr/>
        </p:nvSpPr>
        <p:spPr>
          <a:xfrm>
            <a:off x="8960239" y="621141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30879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234085" y="415498"/>
            <a:ext cx="561999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 in Python</a:t>
            </a:r>
          </a:p>
          <a:p>
            <a:endParaRPr lang="en-US" sz="2400" b="1" dirty="0"/>
          </a:p>
          <a:p>
            <a:r>
              <a:rPr lang="en-US" b="1" dirty="0"/>
              <a:t>Naïve Bayes Classifier </a:t>
            </a:r>
            <a:r>
              <a:rPr lang="en-US" dirty="0"/>
              <a:t>using NLTK (Natural Language toolkit) libraries – The tool provide the dataset that categorizes each review as positive or negative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Popular NLP Sentiment analysis packages: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scikit</a:t>
            </a:r>
            <a:r>
              <a:rPr lang="en-US" sz="1600" b="1" dirty="0"/>
              <a:t>-learn Classifiers With NLTK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built-in pretrained sentiment analyzer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TextBlob</a:t>
            </a:r>
            <a:r>
              <a:rPr lang="en-US" sz="1600" dirty="0"/>
              <a:t>: provide access to common text-processing operations through a familiar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SentiWordNet</a:t>
            </a:r>
            <a:r>
              <a:rPr lang="en-US" sz="1600" dirty="0"/>
              <a:t>: an opinion lexicon derived from the WordNet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859852-717A-4685-8033-936EA060D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814720"/>
              </p:ext>
            </p:extLst>
          </p:nvPr>
        </p:nvGraphicFramePr>
        <p:xfrm>
          <a:off x="1236413" y="1410773"/>
          <a:ext cx="6821240" cy="518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3FBE9-3E1B-44DE-B33A-EF5E9141E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54" y="4847759"/>
            <a:ext cx="3732810" cy="1871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3A8669-6B19-4746-8175-BD616CE53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8383" y="1523577"/>
            <a:ext cx="3660441" cy="1857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9AFE2D-83C7-42FE-AB78-7268D72C2300}"/>
              </a:ext>
            </a:extLst>
          </p:cNvPr>
          <p:cNvSpPr txBox="1"/>
          <p:nvPr/>
        </p:nvSpPr>
        <p:spPr>
          <a:xfrm>
            <a:off x="4789128" y="1049023"/>
            <a:ext cx="355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2FC1C-D2DB-47E9-AEB5-12E733138DDA}"/>
              </a:ext>
            </a:extLst>
          </p:cNvPr>
          <p:cNvSpPr txBox="1"/>
          <p:nvPr/>
        </p:nvSpPr>
        <p:spPr>
          <a:xfrm>
            <a:off x="984971" y="4348258"/>
            <a:ext cx="3665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Negative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726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F982A-0F1C-4F35-A08F-77DF2EFF1D03}"/>
              </a:ext>
            </a:extLst>
          </p:cNvPr>
          <p:cNvSpPr txBox="1"/>
          <p:nvPr/>
        </p:nvSpPr>
        <p:spPr>
          <a:xfrm>
            <a:off x="254199" y="947785"/>
            <a:ext cx="5192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Close Price vs Reddit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suggested that social media thread may help drive the stock price and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correlation between thread volume and trade volume – 0.92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Correlation between close price and thread volume was at 0.77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upvoted score also high correlates to the volume surge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CDB3-C249-4577-8247-4563D9B0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94" y="474084"/>
            <a:ext cx="5455404" cy="2829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50B7A-256B-401D-9D36-FFE3FE73096C}"/>
              </a:ext>
            </a:extLst>
          </p:cNvPr>
          <p:cNvSpPr txBox="1"/>
          <p:nvPr/>
        </p:nvSpPr>
        <p:spPr>
          <a:xfrm>
            <a:off x="607662" y="6455782"/>
            <a:ext cx="517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Only Reddit data was considered in this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629139-9376-486C-A2A1-10300CAF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34" y="3760348"/>
            <a:ext cx="8000010" cy="2354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ADF55F-A61B-4020-8AE5-1B5CF6575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083" y="3586370"/>
            <a:ext cx="2996540" cy="2996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01DBB9-AE65-468E-BCC1-908710C325B7}"/>
              </a:ext>
            </a:extLst>
          </p:cNvPr>
          <p:cNvSpPr txBox="1"/>
          <p:nvPr/>
        </p:nvSpPr>
        <p:spPr>
          <a:xfrm>
            <a:off x="8761845" y="5726461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1740</TotalTime>
  <Words>822</Words>
  <Application>Microsoft Office PowerPoint</Application>
  <PresentationFormat>Widescreen</PresentationFormat>
  <Paragraphs>131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Social media freak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124</cp:revision>
  <dcterms:created xsi:type="dcterms:W3CDTF">2021-09-30T12:00:47Z</dcterms:created>
  <dcterms:modified xsi:type="dcterms:W3CDTF">2021-10-06T02:58:06Z</dcterms:modified>
</cp:coreProperties>
</file>